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5" r:id="rId2"/>
    <p:sldId id="310" r:id="rId3"/>
    <p:sldId id="320" r:id="rId4"/>
    <p:sldId id="321" r:id="rId5"/>
    <p:sldId id="311" r:id="rId6"/>
    <p:sldId id="322" r:id="rId7"/>
    <p:sldId id="323" r:id="rId8"/>
    <p:sldId id="329" r:id="rId9"/>
    <p:sldId id="324" r:id="rId10"/>
    <p:sldId id="325" r:id="rId11"/>
    <p:sldId id="326" r:id="rId12"/>
    <p:sldId id="331" r:id="rId13"/>
    <p:sldId id="327" r:id="rId14"/>
    <p:sldId id="328" r:id="rId15"/>
    <p:sldId id="332" r:id="rId16"/>
    <p:sldId id="333" r:id="rId17"/>
    <p:sldId id="334" r:id="rId18"/>
    <p:sldId id="335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9" autoAdjust="0"/>
  </p:normalViewPr>
  <p:slideViewPr>
    <p:cSldViewPr showGuides="1">
      <p:cViewPr varScale="1">
        <p:scale>
          <a:sx n="54" d="100"/>
          <a:sy n="54" d="100"/>
        </p:scale>
        <p:origin x="82" y="92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3/13/2025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3/13/2025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Cyberphysical</a:t>
            </a:r>
            <a:r>
              <a:rPr lang="en-US" dirty="0"/>
              <a:t> system, which includes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21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AB47C-6EDA-1CF7-8A7A-0CA67B593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1C716-9EE8-84C4-396F-D6690314B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F6978-7EB3-9FB7-1AC9-D7101B3FD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SONYC-L3 coarser input representation vs L3/EdgeL3, </a:t>
            </a:r>
            <a:r>
              <a:rPr lang="en-US" dirty="0" err="1"/>
              <a:t>reduing</a:t>
            </a:r>
            <a:r>
              <a:rPr lang="en-US" dirty="0"/>
              <a:t> frequency bins and filters for efficiency.</a:t>
            </a:r>
          </a:p>
          <a:p>
            <a:pPr marL="228600" indent="-228600">
              <a:buAutoNum type="arabicPeriod"/>
            </a:pPr>
            <a:r>
              <a:rPr lang="en-US" dirty="0"/>
              <a:t>SONYC-L3’s activation memory is 100x lower than L3-Net, making it feasible for embedded deployment.</a:t>
            </a:r>
          </a:p>
          <a:p>
            <a:pPr marL="228600" indent="-228600">
              <a:buAutoNum type="arabicPeriod"/>
            </a:pPr>
            <a:r>
              <a:rPr lang="en-US" dirty="0"/>
              <a:t>Per-class AUPRC comparison, showing SONYC-L3 outperforms L3-Net on most urban sound categories</a:t>
            </a:r>
          </a:p>
          <a:p>
            <a:pPr marL="228600" indent="-228600">
              <a:buAutoNum type="arabicPeriod"/>
            </a:pPr>
            <a:r>
              <a:rPr lang="en-US" dirty="0"/>
              <a:t>Micro and macro-AUPRC scores, confirming SONYC-L# achieves high accuracy despite compressions.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FDA6D-F436-CA8D-303F-A6DE00F50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67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274DE-7A1A-94C9-9811-CE16C84D3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5EED2-C3EC-C2F1-5E34-1B725841E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7800B-F151-B18F-666F-C3D690164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9BC-BECA-DA0A-63DF-FDF147E21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0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1C47-1A22-2BA1-2616-6F8DFE1F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28C89-2EEC-7B7A-CE5D-0653FB820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74514-C8AB-E3D3-3139-79272BAA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Testing shows that MKII maintains high packet reception raters (PRR) by selecting optimal frequencies in real-time.</a:t>
            </a:r>
          </a:p>
          <a:p>
            <a:r>
              <a:rPr lang="en-US" dirty="0"/>
              <a:t>Figure-7: Clustering analysis reveals periods of links fading and interference across frequencies.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1615E-96A2-2682-4E89-902FD9C74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5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CE440-E1E1-8FC9-901B-41025377A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5C14D1-BD3C-9362-633B-FC55D61AA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17485-AD1F-120C-14F9-0861C67B0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F6BDE-FEFD-7007-644A-E01A8ECA5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7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734A5-A069-22A3-4361-87310783B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4BED7-AA9C-BF84-6DC7-5D393B47F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ABDF4-3C2F-4F96-E4F2-95ECB274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1C4A4-E4E9-5F6C-403B-77EB36ED0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32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99E4E-7D3B-B5FF-4FA0-B4900F2BA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E8D3EF-211E-7EEE-BE42-32E4FC33C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C790B-E1BF-E888-CE3F-438A04AB1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Impact of node density on reliability, demonstrating how self-interference increases with high node count.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12BB7-D8D0-028B-162C-EA71C134A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16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19D0-E073-5BCC-B956-BF7EF5EB2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EABB4-6B1B-6510-BC14-FE875807C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CADCB-F4B5-107C-B318-5F152C35C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12. Spectrograms of ISM band frequencies showing real-world interference in NYC.</a:t>
            </a:r>
          </a:p>
          <a:p>
            <a:r>
              <a:rPr lang="en-US" dirty="0"/>
              <a:t>13 &amp; 14. Packet Reception Rate (PRR) across frequencies, validating optimal frequency selection.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A1D63-0297-9992-1375-774B37ADB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4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7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9D9C9-A588-B3AE-439A-B8C6D6E81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65F75-2A0F-2042-498B-C19A9089E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9DBBB-180D-D281-EACF-39100D5F5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C7315-610E-81B8-31E8-4B59AFAEA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51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CEF7-816D-F70C-8101-D1D0D54F3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34A5B-36A4-2575-3BA4-AEB104761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6D6A96-4215-0E9A-60F4-296B18655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MKII motes are designed for autonomous infrastructure-free deployment.</a:t>
            </a:r>
          </a:p>
          <a:p>
            <a:r>
              <a:rPr lang="en-US" dirty="0"/>
              <a:t>It uses:</a:t>
            </a:r>
          </a:p>
          <a:p>
            <a:pPr marL="228600" indent="-228600">
              <a:buAutoNum type="arabicPeriod"/>
            </a:pPr>
            <a:r>
              <a:rPr lang="en-US" dirty="0"/>
              <a:t>5W solar panels and lithium-titanate (LTO) batteries for year-round power.</a:t>
            </a:r>
          </a:p>
          <a:p>
            <a:pPr marL="228600" indent="-228600">
              <a:buAutoNum type="arabicPeriod"/>
            </a:pPr>
            <a:r>
              <a:rPr lang="en-US" dirty="0"/>
              <a:t>A software-defined Battery Management System (BMS) that optimizes charging and prevents failure.</a:t>
            </a:r>
          </a:p>
          <a:p>
            <a:pPr marL="228600" indent="-228600">
              <a:buAutoNum type="arabicPeriod"/>
            </a:pPr>
            <a:r>
              <a:rPr lang="en-US" dirty="0"/>
              <a:t>Multi-hop LoRa networking, enabling devices to communicate over long distances.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4C2BA-46F7-CAB0-9408-27B11F69F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15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DCDB-7067-B5D3-75B6-36630179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7F7E4-145E-D0A8-8AF1-48354CFE3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F3A99-9100-987D-0D44-FFF2751EF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2B441-FB68-8941-D919-DAB21BAA6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74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365C8-ACDC-57F3-AAEA-92F149AC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487DF-EE18-5455-F5ED-523A6C886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C76DE-8E38-074A-7C02-5E0DF1BA3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14E9-2B4E-1611-5F3B-F44711805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0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B864-529E-DE43-7C66-0ACD48D96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067E9-C7FC-193E-DB2B-06CA26F14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6E5C5-8BBC-0BB8-6DB2-7B09CD8FC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D1FAD-9A3C-27AE-CDE8-103C1134B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68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600DC-BEA5-9E68-B3CA-49CEE3487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00421-1EC3-BBA4-E74F-9BB03EC2A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DAD28-D05E-FFC5-BC01-A829DDD30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10286-278E-B9C5-41CC-C64997D8C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95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44ABD-DDC0-3928-D843-538A45A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F20A8-CE62-B065-53F0-00551BEEB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83500-A529-A677-4889-893925768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New York, citizens can call 311 to make noise complains. If a certain volume of complaints occur in a specific location, an inspector is sent to investigate the noise.</a:t>
            </a:r>
          </a:p>
          <a:p>
            <a:r>
              <a:rPr lang="en-US" dirty="0"/>
              <a:t>Unfortunately the turnaround time is not fast enough to deal with most complaints and there is typically a four or five days delay in their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A72F1-51FC-BE3B-C540-F56B752F0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2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3/13/2025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Layout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Rensildi Kalanxhi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F61A7-0AF9-3014-8E20-4A15C7C7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992281"/>
            <a:ext cx="1052659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424EB-8306-27C3-F440-F7704165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6D4248A-DD4C-B064-CB90-EBAFF983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SONYC-L3 evaluation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80AA2B9-9B78-9897-6230-372E6D95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Superior accuracy to larger models while requiring </a:t>
            </a:r>
            <a:r>
              <a:rPr lang="en-US" dirty="0">
                <a:solidFill>
                  <a:srgbClr val="FF0000"/>
                </a:solidFill>
              </a:rPr>
              <a:t>~1MB memory</a:t>
            </a:r>
          </a:p>
          <a:p>
            <a:pPr lvl="2"/>
            <a:r>
              <a:rPr lang="en-US" dirty="0"/>
              <a:t>L3-Net</a:t>
            </a:r>
          </a:p>
          <a:p>
            <a:pPr lvl="2"/>
            <a:r>
              <a:rPr lang="en-US" dirty="0"/>
              <a:t>EdgeL3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9C77-99CC-D648-1356-1DAFF80A7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24838C-2F91-069A-8B3B-2B520F97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812" y="-152719"/>
            <a:ext cx="9144001" cy="1371600"/>
          </a:xfrm>
        </p:spPr>
        <p:txBody>
          <a:bodyPr/>
          <a:lstStyle/>
          <a:p>
            <a:r>
              <a:rPr lang="en-US" dirty="0"/>
              <a:t>SONYC-L3 vs L3-Net &amp; L3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2A89307-7F11-BE05-C489-219563102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EC66B-3ACF-2396-EB25-09921C09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5" y="1904362"/>
            <a:ext cx="4734586" cy="4572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66BDF-05AF-AFA3-49DD-F75EC71D5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51" y="1904362"/>
            <a:ext cx="5181599" cy="4572638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EF74B594-EFBF-4EC2-B686-9C11DC22429D}"/>
              </a:ext>
            </a:extLst>
          </p:cNvPr>
          <p:cNvSpPr txBox="1">
            <a:spLocks/>
          </p:cNvSpPr>
          <p:nvPr/>
        </p:nvSpPr>
        <p:spPr>
          <a:xfrm>
            <a:off x="1500609" y="1180781"/>
            <a:ext cx="4419599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Comparison of </a:t>
            </a:r>
            <a:r>
              <a:rPr lang="en-US" sz="1400" dirty="0" err="1"/>
              <a:t>melspectrograms</a:t>
            </a:r>
            <a:endParaRPr lang="en-US" sz="1400" dirty="0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907A4E0D-3388-C5AC-3B19-128D8B93FDED}"/>
              </a:ext>
            </a:extLst>
          </p:cNvPr>
          <p:cNvSpPr txBox="1">
            <a:spLocks/>
          </p:cNvSpPr>
          <p:nvPr/>
        </p:nvSpPr>
        <p:spPr>
          <a:xfrm>
            <a:off x="6622086" y="1203789"/>
            <a:ext cx="4764727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SONYC-L3 is a reduced version of L3-NET with CNN optimization layers for low-power execution</a:t>
            </a:r>
          </a:p>
        </p:txBody>
      </p:sp>
    </p:spTree>
    <p:extLst>
      <p:ext uri="{BB962C8B-B14F-4D97-AF65-F5344CB8AC3E}">
        <p14:creationId xmlns:p14="http://schemas.microsoft.com/office/powerpoint/2010/main" val="2824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A3E5B-F879-D605-F0EF-EC8B7C173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4E0C60-5E83-AF30-FCA3-B931AFB1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812" y="-152719"/>
            <a:ext cx="9144001" cy="1371600"/>
          </a:xfrm>
        </p:spPr>
        <p:txBody>
          <a:bodyPr/>
          <a:lstStyle/>
          <a:p>
            <a:r>
              <a:rPr lang="en-US" dirty="0"/>
              <a:t>SONYC-L3 vs L3-Net &amp; L3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A42C72C-7B6E-4FA9-E289-03526ED07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3747E-AD04-623D-6846-128F5F53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2" y="1781157"/>
            <a:ext cx="4515480" cy="218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09D1B-118D-2BC0-F85C-9865341A2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2" y="3962399"/>
            <a:ext cx="4515480" cy="170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E1BCC0-C431-4233-397A-63969CB0B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296" y="1781157"/>
            <a:ext cx="4629796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9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0B90C-C38E-0418-B893-616D5949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84B8B0E-BB7B-B01F-05AE-7894F7976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SONYC-L3 evaluation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DA50F1F-5242-8CBF-2E4B-93E4F7058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Superior accuracy to larger models while requiring </a:t>
            </a:r>
            <a:r>
              <a:rPr lang="en-US" dirty="0">
                <a:solidFill>
                  <a:srgbClr val="FF0000"/>
                </a:solidFill>
              </a:rPr>
              <a:t>~1MB memory</a:t>
            </a:r>
          </a:p>
          <a:p>
            <a:pPr lvl="2"/>
            <a:r>
              <a:rPr lang="en-US" dirty="0"/>
              <a:t>L3-Net</a:t>
            </a:r>
          </a:p>
          <a:p>
            <a:pPr lvl="2"/>
            <a:r>
              <a:rPr lang="en-US" dirty="0"/>
              <a:t>EdgeL3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CFE42-C81E-1025-A7F8-79D9203AD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344AE43-0E91-904F-B306-10F05B79C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Management of External Interference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583238D-C92F-0EAC-C363-7BDB5BB83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pPr lvl="2"/>
            <a:r>
              <a:rPr lang="en-US" sz="1700"/>
              <a:t>902-928 MHz ISM band in urban areas.</a:t>
            </a:r>
          </a:p>
          <a:p>
            <a:pPr lvl="3"/>
            <a:r>
              <a:rPr lang="en-US" sz="1700"/>
              <a:t>High interference</a:t>
            </a:r>
          </a:p>
          <a:p>
            <a:pPr lvl="3"/>
            <a:r>
              <a:rPr lang="en-US" sz="1700"/>
              <a:t>Signal fading</a:t>
            </a:r>
          </a:p>
          <a:p>
            <a:pPr lvl="2"/>
            <a:r>
              <a:rPr lang="en-US" sz="1700"/>
              <a:t>Solution:</a:t>
            </a:r>
          </a:p>
          <a:p>
            <a:pPr lvl="3"/>
            <a:r>
              <a:rPr lang="en-US" sz="1700"/>
              <a:t>Monitor noise, RSSI, and SNR in different frequencies.</a:t>
            </a:r>
          </a:p>
          <a:p>
            <a:pPr lvl="3"/>
            <a:r>
              <a:rPr lang="en-US" sz="1700"/>
              <a:t>Select most stable frequency (using passive and activate scanning)</a:t>
            </a:r>
          </a:p>
          <a:p>
            <a:pPr lvl="3"/>
            <a:r>
              <a:rPr lang="en-US" sz="1700"/>
              <a:t>Pre-node selection (Adapt dynamically locally)</a:t>
            </a:r>
          </a:p>
          <a:p>
            <a:pPr lvl="3"/>
            <a:r>
              <a:rPr lang="en-US" sz="1700"/>
              <a:t>Network-Wide Optimization (Adapt dynamically globally)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8FBC9-4C78-E8D5-7950-A301FEFB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83" y="2332674"/>
            <a:ext cx="4419600" cy="32594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7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87799-BFD0-A2DB-38B4-DA456425B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5DE715-A91D-6D14-4749-E078CD00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0B7A96C-41B7-B65A-B789-449CBA35F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MKII Tier 2 WSN was deployed in downtown Brooklyn</a:t>
            </a:r>
          </a:p>
          <a:p>
            <a:pPr lvl="2"/>
            <a:r>
              <a:rPr lang="en-US" sz="2000"/>
              <a:t>Rooftops &amp; street level.</a:t>
            </a:r>
          </a:p>
          <a:p>
            <a:pPr lvl="1"/>
            <a:r>
              <a:rPr lang="en-US" dirty="0"/>
              <a:t>Demonstrated:</a:t>
            </a:r>
          </a:p>
          <a:p>
            <a:pPr lvl="2"/>
            <a:r>
              <a:rPr lang="en-US" sz="2000"/>
              <a:t>Stable long-term operation (with few outages).</a:t>
            </a:r>
          </a:p>
          <a:p>
            <a:pPr lvl="2"/>
            <a:r>
              <a:rPr lang="en-US" sz="2000"/>
              <a:t>Accurate classification of urban noise sources (engine, human voice, sirens)</a:t>
            </a:r>
          </a:p>
          <a:p>
            <a:pPr lvl="2"/>
            <a:r>
              <a:rPr lang="en-US" sz="2000"/>
              <a:t>Effective noise monitoring at different heights and urban conditions.</a:t>
            </a:r>
          </a:p>
          <a:p>
            <a:pPr lvl="2"/>
            <a:endParaRPr lang="en-US" sz="2000"/>
          </a:p>
          <a:p>
            <a:pPr lvl="2"/>
            <a:endParaRPr 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8F748-E8F6-DD52-8380-F4DF8371B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83" y="2387919"/>
            <a:ext cx="4419600" cy="3148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254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4158F-0705-EEEC-4F73-FD907B0B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981604F-AEAA-A9D6-8F5F-139E0311C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818" y="205006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46B28-9801-F698-B8E1-7F14CA7D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31" y="2199192"/>
            <a:ext cx="4544059" cy="3096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8AA18-D84E-4534-217B-23B7D80D1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036" y="2199191"/>
            <a:ext cx="4544060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1F24B-80BF-C6A8-DE6C-61E370AF6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F2EB89-1634-79F5-8A5B-68FD4CEF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818" y="205006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02169-7AE1-45E7-D31F-CCC082A0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83" y="1952419"/>
            <a:ext cx="4639322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E5321-1FEA-18A4-74F9-3E2093584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5836C3D-37FC-CEE9-8C17-A933E994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56413"/>
            <a:ext cx="9144001" cy="609600"/>
          </a:xfrm>
        </p:spPr>
        <p:txBody>
          <a:bodyPr/>
          <a:lstStyle/>
          <a:p>
            <a:pPr algn="ctr"/>
            <a:r>
              <a:rPr lang="en-US" dirty="0"/>
              <a:t>Appendices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284A140-664B-C5CC-8C6A-766C9376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31775" lvl="1" indent="0" algn="ctr">
              <a:buNone/>
            </a:pPr>
            <a:endParaRPr lang="en-US" dirty="0"/>
          </a:p>
          <a:p>
            <a:pPr lvl="2" algn="ctr"/>
            <a:endParaRPr lang="en-US" dirty="0"/>
          </a:p>
          <a:p>
            <a:pPr lvl="2"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6C03F-61D7-1194-2D86-09664DFD2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96" y="1066800"/>
            <a:ext cx="9669224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What is SONYC?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en-US" dirty="0"/>
              <a:t>Sounds of New York City (SONYC) </a:t>
            </a:r>
          </a:p>
          <a:p>
            <a:r>
              <a:rPr lang="en-US" dirty="0"/>
              <a:t>Is a wireless sensor network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sz="2400"/>
              <a:t>Monitor</a:t>
            </a:r>
          </a:p>
          <a:p>
            <a:pPr lvl="1"/>
            <a:r>
              <a:rPr lang="en-US" sz="2400"/>
              <a:t>Analyze</a:t>
            </a:r>
          </a:p>
          <a:p>
            <a:pPr lvl="1"/>
            <a:r>
              <a:rPr lang="en-US" sz="2400"/>
              <a:t>Reduce noise pollution</a:t>
            </a:r>
          </a:p>
        </p:txBody>
      </p:sp>
      <p:pic>
        <p:nvPicPr>
          <p:cNvPr id="5" name="Picture 4" descr="A diagram of a map&#10;&#10;AI-generated content may be incorrect.">
            <a:extLst>
              <a:ext uri="{FF2B5EF4-FFF2-40B4-BE49-F238E27FC236}">
                <a16:creationId xmlns:a16="http://schemas.microsoft.com/office/drawing/2014/main" id="{92AB48AD-6D29-229D-8BE4-F8DE2F9C0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3581847"/>
            <a:ext cx="4419598" cy="2961131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60F7F-AF83-A696-F3A9-5F4B4233C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835" y="315022"/>
            <a:ext cx="4419599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DDDC-05E1-29DE-D0C8-AE496B977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9DC25B8-AE60-C97A-A4D2-04D7F2BF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SONYC was created?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202D196-FFDB-6397-D1E8-F3FA55233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Pollution</a:t>
            </a:r>
          </a:p>
          <a:p>
            <a:pPr lvl="1"/>
            <a:r>
              <a:rPr lang="en-US" dirty="0"/>
              <a:t>Short-Term Effects</a:t>
            </a:r>
          </a:p>
          <a:p>
            <a:pPr lvl="2"/>
            <a:r>
              <a:rPr lang="en-US" dirty="0"/>
              <a:t>Sleep disruption</a:t>
            </a:r>
          </a:p>
          <a:p>
            <a:pPr lvl="2"/>
            <a:r>
              <a:rPr lang="en-US" dirty="0"/>
              <a:t>Stress</a:t>
            </a:r>
          </a:p>
          <a:p>
            <a:pPr lvl="1"/>
            <a:r>
              <a:rPr lang="en-US" dirty="0"/>
              <a:t>Long-Term Effects</a:t>
            </a:r>
          </a:p>
          <a:p>
            <a:pPr lvl="1"/>
            <a:r>
              <a:rPr lang="en-US" dirty="0"/>
              <a:t>Cardiovascular disease</a:t>
            </a:r>
          </a:p>
          <a:p>
            <a:pPr lvl="1"/>
            <a:r>
              <a:rPr lang="en-US" dirty="0"/>
              <a:t>Hearing loss</a:t>
            </a:r>
          </a:p>
        </p:txBody>
      </p:sp>
    </p:spTree>
    <p:extLst>
      <p:ext uri="{BB962C8B-B14F-4D97-AF65-F5344CB8AC3E}">
        <p14:creationId xmlns:p14="http://schemas.microsoft.com/office/powerpoint/2010/main" val="128484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796A1-7CAD-489F-9D0D-F73B0BA60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40FDFE2-CEA8-9E73-375A-BBCD6F04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MKI (Mach 1) &amp; MKII (Mach 2)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7F116D5-9BCB-F1C4-4C97-4724DCBA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Old SONYC relied on MKI</a:t>
            </a:r>
          </a:p>
          <a:p>
            <a:pPr lvl="1"/>
            <a:r>
              <a:rPr lang="en-US" dirty="0"/>
              <a:t>Raspberry Pi-based devices</a:t>
            </a:r>
          </a:p>
          <a:p>
            <a:pPr lvl="2"/>
            <a:r>
              <a:rPr lang="en-US" dirty="0"/>
              <a:t>Required power &amp; Wi-Fi infrastructure</a:t>
            </a:r>
          </a:p>
          <a:p>
            <a:pPr lvl="2"/>
            <a:r>
              <a:rPr lang="en-US" dirty="0"/>
              <a:t>Limited deployment to only ~3% of NYC</a:t>
            </a:r>
          </a:p>
          <a:p>
            <a:r>
              <a:rPr lang="en-US" dirty="0"/>
              <a:t>MKII motes (solved the previous problems/limitations)</a:t>
            </a:r>
          </a:p>
          <a:p>
            <a:pPr lvl="1"/>
            <a:r>
              <a:rPr lang="en-US" dirty="0"/>
              <a:t>Real-time noise classification</a:t>
            </a:r>
          </a:p>
          <a:p>
            <a:pPr lvl="1"/>
            <a:r>
              <a:rPr lang="en-US" dirty="0"/>
              <a:t>Solar powered (no power infrastructure)</a:t>
            </a:r>
          </a:p>
          <a:p>
            <a:pPr lvl="1"/>
            <a:r>
              <a:rPr lang="en-US" dirty="0"/>
              <a:t>LoRa networking replaced city Wi-Fi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7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E4CCCE-C48E-2C80-AD3C-4AF225E4B4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3812" y="1523047"/>
            <a:ext cx="4419599" cy="3811904"/>
          </a:xfrm>
          <a:prstGeom prst="rect">
            <a:avLst/>
          </a:prstGeo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D400EA-1C00-D578-EB8E-94AF401750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5413" y="1523048"/>
            <a:ext cx="4419600" cy="38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35CE3-9CB4-783C-A209-7C827C45D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91F769D-AFD9-E64A-7087-2EC06AAA4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MKII 4 key </a:t>
            </a:r>
            <a:r>
              <a:rPr lang="en-US"/>
              <a:t>hardware components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1380D-7755-2E2B-A8AE-0BB65BC7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68" y="1905001"/>
            <a:ext cx="4094225" cy="4114800"/>
          </a:xfrm>
          <a:prstGeom prst="rect">
            <a:avLst/>
          </a:prstGeom>
          <a:noFill/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7495E24-142D-6202-1261-8BC639AE9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/>
          <a:p>
            <a:r>
              <a:rPr lang="en-US" sz="2200"/>
              <a:t>Digital 12S MEMS</a:t>
            </a:r>
          </a:p>
          <a:p>
            <a:pPr lvl="1"/>
            <a:r>
              <a:rPr lang="en-US" sz="2200"/>
              <a:t>Microphone for audio sensing.</a:t>
            </a:r>
          </a:p>
          <a:p>
            <a:r>
              <a:rPr lang="en-US" sz="2200"/>
              <a:t>LoRa radio chip (SX1276)</a:t>
            </a:r>
          </a:p>
          <a:p>
            <a:pPr lvl="1"/>
            <a:r>
              <a:rPr lang="en-US" sz="2200"/>
              <a:t>Long-range communication.</a:t>
            </a:r>
          </a:p>
          <a:p>
            <a:r>
              <a:rPr lang="en-US" sz="2200"/>
              <a:t>Solar-powered battery system</a:t>
            </a:r>
          </a:p>
          <a:p>
            <a:pPr lvl="1"/>
            <a:r>
              <a:rPr lang="en-US" sz="2200"/>
              <a:t>Energy management.</a:t>
            </a:r>
          </a:p>
          <a:p>
            <a:r>
              <a:rPr lang="en-US" sz="2200"/>
              <a:t>ARM Cortex-M7 microcontroller</a:t>
            </a:r>
          </a:p>
          <a:p>
            <a:pPr lvl="1"/>
            <a:r>
              <a:rPr lang="en-US" sz="2200"/>
              <a:t>Real-time processing &amp; low power.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370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0EB03-5970-D735-6A5D-8B01C13C2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59A056C-DEFA-FDFC-8689-928C85A14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Whats </a:t>
            </a:r>
            <a:r>
              <a:rPr lang="en-US" dirty="0" err="1"/>
              <a:t>eMote</a:t>
            </a:r>
            <a:r>
              <a:rPr lang="en-US" dirty="0"/>
              <a:t> runtime?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8ECEF-1731-92E2-9653-EC11C15A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68" y="1905001"/>
            <a:ext cx="4094225" cy="4114800"/>
          </a:xfrm>
          <a:prstGeom prst="rect">
            <a:avLst/>
          </a:prstGeom>
          <a:noFill/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B6C42AE-D3B2-A60B-580B-6FAFEE2E6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/>
          <a:p>
            <a:pPr lvl="1"/>
            <a:r>
              <a:rPr lang="en-US" sz="2400"/>
              <a:t>Efficient execution</a:t>
            </a:r>
          </a:p>
          <a:p>
            <a:pPr lvl="2"/>
            <a:r>
              <a:rPr lang="en-US" sz="2400"/>
              <a:t>ML models</a:t>
            </a:r>
          </a:p>
          <a:p>
            <a:pPr lvl="2"/>
            <a:r>
              <a:rPr lang="en-US" sz="2400"/>
              <a:t>Networking</a:t>
            </a:r>
          </a:p>
          <a:p>
            <a:pPr lvl="2"/>
            <a:r>
              <a:rPr lang="en-US" sz="2400"/>
              <a:t>System management</a:t>
            </a:r>
          </a:p>
          <a:p>
            <a:pPr lvl="1"/>
            <a:r>
              <a:rPr lang="en-US" sz="2400"/>
              <a:t>Integrates with SONYC infrastructure</a:t>
            </a:r>
          </a:p>
          <a:p>
            <a:pPr lvl="2"/>
            <a:r>
              <a:rPr lang="en-US" sz="2400"/>
              <a:t>Data transfer</a:t>
            </a:r>
          </a:p>
          <a:p>
            <a:pPr lvl="2"/>
            <a:r>
              <a:rPr lang="en-US" sz="2400"/>
              <a:t>Cloud-based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13057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8C3E5-42A9-875F-6CE7-B79FCD2BD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5922B3F-29CB-17A7-FDE8-66613D2EA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MKII</a:t>
            </a:r>
          </a:p>
        </p:txBody>
      </p:sp>
      <p:pic>
        <p:nvPicPr>
          <p:cNvPr id="8" name="Picture 7" descr="A solar panel on a metal structure&#10;&#10;AI-generated content may be incorrect.">
            <a:extLst>
              <a:ext uri="{FF2B5EF4-FFF2-40B4-BE49-F238E27FC236}">
                <a16:creationId xmlns:a16="http://schemas.microsoft.com/office/drawing/2014/main" id="{13B8D843-298C-66FC-B3E7-8A61F23B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24" y="1904999"/>
            <a:ext cx="55983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119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8B425-1930-0060-BB40-506F50892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50EB290-75AD-536A-797B-03352FB3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SONYC-L3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E4A08B3-10F4-61FA-DBEA-3496ADCC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audio embedding model (mote-scale deployment)</a:t>
            </a:r>
          </a:p>
          <a:p>
            <a:pPr lvl="1"/>
            <a:r>
              <a:rPr lang="en-US" dirty="0"/>
              <a:t>Reducing input resolution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Lower sampling rate</a:t>
            </a:r>
          </a:p>
          <a:p>
            <a:pPr lvl="1"/>
            <a:r>
              <a:rPr lang="en-US" dirty="0"/>
              <a:t>Halving convolutional filters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Minimize activation memory</a:t>
            </a:r>
          </a:p>
          <a:p>
            <a:pPr lvl="1"/>
            <a:r>
              <a:rPr lang="en-US" dirty="0"/>
              <a:t>Applying 8-bit quantization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Reduce memory usage by 100x</a:t>
            </a:r>
          </a:p>
          <a:p>
            <a:pPr lvl="1"/>
            <a:r>
              <a:rPr lang="en-US" dirty="0"/>
              <a:t>Using Specialized Embedding Approximation (SEA)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Knowledge distillation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Training data reduced by 10x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7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998</TotalTime>
  <Words>943</Words>
  <Application>Microsoft Office PowerPoint</Application>
  <PresentationFormat>Custom</PresentationFormat>
  <Paragraphs>130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Corbel</vt:lpstr>
      <vt:lpstr>Digital Blue Tunnel 16x9</vt:lpstr>
      <vt:lpstr>Title Layout</vt:lpstr>
      <vt:lpstr>What is SONYC?</vt:lpstr>
      <vt:lpstr>Why SONYC was created?</vt:lpstr>
      <vt:lpstr>MKI (Mach 1) &amp; MKII (Mach 2)</vt:lpstr>
      <vt:lpstr>PowerPoint Presentation</vt:lpstr>
      <vt:lpstr>MKII 4 key hardware components</vt:lpstr>
      <vt:lpstr>Whats eMote runtime?</vt:lpstr>
      <vt:lpstr>MKII</vt:lpstr>
      <vt:lpstr>SONYC-L3</vt:lpstr>
      <vt:lpstr>SONYC-L3 evaluation</vt:lpstr>
      <vt:lpstr>SONYC-L3 vs L3-Net &amp; L3</vt:lpstr>
      <vt:lpstr>SONYC-L3 vs L3-Net &amp; L3</vt:lpstr>
      <vt:lpstr>SONYC-L3 evaluation</vt:lpstr>
      <vt:lpstr>Management of External Interference</vt:lpstr>
      <vt:lpstr>Results</vt:lpstr>
      <vt:lpstr>Results</vt:lpstr>
      <vt:lpstr>Results</vt:lpstr>
      <vt:lpstr>Appendices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Rensildi Kalanxhi</dc:creator>
  <cp:lastModifiedBy>Rensildi Kalanxhi</cp:lastModifiedBy>
  <cp:revision>7</cp:revision>
  <dcterms:created xsi:type="dcterms:W3CDTF">2025-02-25T21:58:41Z</dcterms:created>
  <dcterms:modified xsi:type="dcterms:W3CDTF">2025-03-13T22:04:49Z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